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3.xml" ContentType="application/vnd.openxmlformats-officedocument.presentationml.notesSlide+xml"/>
  <Override PartName="/ppt/tags/tag115.xml" ContentType="application/vnd.openxmlformats-officedocument.presentationml.tags+xml"/>
  <Override PartName="/ppt/notesSlides/notesSlide34.xml" ContentType="application/vnd.openxmlformats-officedocument.presentationml.notesSlide+xml"/>
  <Override PartName="/ppt/tags/tag116.xml" ContentType="application/vnd.openxmlformats-officedocument.presentationml.tags+xml"/>
  <Override PartName="/ppt/notesSlides/notesSlide3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6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0.xml" ContentType="application/vnd.openxmlformats-officedocument.presentationml.notesSlide+xml"/>
  <Override PartName="/ppt/tags/tag136.xml" ContentType="application/vnd.openxmlformats-officedocument.presentationml.tags+xml"/>
  <Override PartName="/ppt/notesSlides/notesSlide4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42.xml" ContentType="application/vnd.openxmlformats-officedocument.presentationml.notesSlide+xml"/>
  <Override PartName="/ppt/tags/tag141.xml" ContentType="application/vnd.openxmlformats-officedocument.presentationml.tags+xml"/>
  <Override PartName="/ppt/notesSlides/notesSlide4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5.xml" ContentType="application/vnd.openxmlformats-officedocument.presentationml.notesSlide+xml"/>
  <Override PartName="/ppt/tags/tag151.xml" ContentType="application/vnd.openxmlformats-officedocument.presentationml.tags+xml"/>
  <Override PartName="/ppt/notesSlides/notesSlide4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7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8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5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5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54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56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57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58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9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6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6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6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64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65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66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67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68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69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70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71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72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73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74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75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76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77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78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79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80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81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82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83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84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85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43" r:id="rId10"/>
    <p:sldId id="266" r:id="rId11"/>
    <p:sldId id="34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45" r:id="rId20"/>
    <p:sldId id="275" r:id="rId21"/>
    <p:sldId id="276" r:id="rId22"/>
    <p:sldId id="278" r:id="rId23"/>
    <p:sldId id="346" r:id="rId24"/>
    <p:sldId id="280" r:id="rId25"/>
    <p:sldId id="347" r:id="rId26"/>
    <p:sldId id="281" r:id="rId27"/>
    <p:sldId id="348" r:id="rId28"/>
    <p:sldId id="283" r:id="rId29"/>
    <p:sldId id="284" r:id="rId30"/>
    <p:sldId id="285" r:id="rId31"/>
    <p:sldId id="286" r:id="rId32"/>
    <p:sldId id="288" r:id="rId33"/>
    <p:sldId id="349" r:id="rId34"/>
    <p:sldId id="289" r:id="rId35"/>
    <p:sldId id="290" r:id="rId36"/>
    <p:sldId id="291" r:id="rId37"/>
    <p:sldId id="293" r:id="rId38"/>
    <p:sldId id="35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51" r:id="rId60"/>
    <p:sldId id="315" r:id="rId61"/>
    <p:sldId id="352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81" d="100"/>
          <a:sy n="81" d="100"/>
        </p:scale>
        <p:origin x="2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5675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12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9402F-D915-4021-8A6D-6962ADC6A88B}" type="slidenum">
              <a:rPr lang="en-US"/>
              <a:pPr/>
              <a:t>13</a:t>
            </a:fld>
            <a:endParaRPr lang="en-US"/>
          </a:p>
        </p:txBody>
      </p:sp>
      <p:sp>
        <p:nvSpPr>
          <p:cNvPr id="148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F197B-BD27-4C94-96FD-C7EC81FA9ACC}" type="slidenum">
              <a:rPr lang="en-US"/>
              <a:pPr/>
              <a:t>14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066728-677F-4B49-9A19-8862DFBD4E1E}" type="slidenum">
              <a:rPr lang="en-US"/>
              <a:pPr/>
              <a:t>15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0317-06E7-4325-A48A-4EED6B524141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2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02AF6-A57C-4929-B585-941BE5CE8FE0}" type="slidenum">
              <a:rPr lang="en-US"/>
              <a:pPr/>
              <a:t>17</a:t>
            </a:fld>
            <a:endParaRPr lang="en-US"/>
          </a:p>
        </p:txBody>
      </p:sp>
      <p:sp>
        <p:nvSpPr>
          <p:cNvPr id="149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41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7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4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9F8EE-0263-4E15-AD78-9B0E4A3A4EEB}" type="slidenum">
              <a:rPr lang="en-US"/>
              <a:pPr/>
              <a:t>20</a:t>
            </a:fld>
            <a:endParaRPr lang="en-US"/>
          </a:p>
        </p:txBody>
      </p:sp>
      <p:sp>
        <p:nvSpPr>
          <p:cNvPr id="149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3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0560D-45E3-4694-9BE5-288731808D41}" type="slidenum">
              <a:rPr lang="en-US"/>
              <a:pPr/>
              <a:t>21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96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22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0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23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10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24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13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25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37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CDB9-BF07-47F4-8A9A-93299EDD2A81}" type="slidenum">
              <a:rPr lang="en-US"/>
              <a:pPr/>
              <a:t>26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66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27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6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28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85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0F3E6-49DA-4118-BE4F-4E958575068D}" type="slidenum">
              <a:rPr lang="en-US"/>
              <a:pPr/>
              <a:t>29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D4CC-211B-4B54-89AA-83A866F09AF7}" type="slidenum">
              <a:rPr lang="en-US"/>
              <a:pPr/>
              <a:t>30</a:t>
            </a:fld>
            <a:endParaRPr lang="en-US"/>
          </a:p>
        </p:txBody>
      </p:sp>
      <p:sp>
        <p:nvSpPr>
          <p:cNvPr id="150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5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01C3B-F050-444D-B65E-90185CE0B387}" type="slidenum">
              <a:rPr lang="en-US"/>
              <a:pPr/>
              <a:t>31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67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25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23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34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1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592E-10FF-4204-86DC-FC7C62678F4A}" type="slidenum">
              <a:rPr lang="en-US"/>
              <a:pPr/>
              <a:t>35</a:t>
            </a:fld>
            <a:endParaRPr lang="en-US"/>
          </a:p>
        </p:txBody>
      </p:sp>
      <p:sp>
        <p:nvSpPr>
          <p:cNvPr id="156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32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05FF8-E890-490B-BE47-D051C4B7B7A8}" type="slidenum">
              <a:rPr lang="en-US"/>
              <a:pPr/>
              <a:t>36</a:t>
            </a:fld>
            <a:endParaRPr lang="en-US"/>
          </a:p>
        </p:txBody>
      </p:sp>
      <p:sp>
        <p:nvSpPr>
          <p:cNvPr id="157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22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37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68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38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70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54F75-4C2C-48EB-8AB7-06FE31BE75A7}" type="slidenum">
              <a:rPr lang="en-US"/>
              <a:pPr/>
              <a:t>39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2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21258-FA56-40CD-A34B-21CFAB63655E}" type="slidenum">
              <a:rPr lang="en-US"/>
              <a:pPr/>
              <a:t>40</a:t>
            </a:fld>
            <a:endParaRPr lang="en-US"/>
          </a:p>
        </p:txBody>
      </p:sp>
      <p:sp>
        <p:nvSpPr>
          <p:cNvPr id="156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1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4F731-B1ED-48A0-AF9E-DA1B91E9D693}" type="slidenum">
              <a:rPr lang="en-US"/>
              <a:pPr/>
              <a:t>41</a:t>
            </a:fld>
            <a:endParaRPr lang="en-US"/>
          </a:p>
        </p:txBody>
      </p:sp>
      <p:sp>
        <p:nvSpPr>
          <p:cNvPr id="156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99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D5D66-7812-41A9-8165-02555900B57F}" type="slidenum">
              <a:rPr lang="en-US"/>
              <a:pPr/>
              <a:t>42</a:t>
            </a:fld>
            <a:endParaRPr lang="en-US"/>
          </a:p>
        </p:txBody>
      </p:sp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9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AFC9-EA28-4025-92B9-0E32083492A0}" type="slidenum">
              <a:rPr lang="en-US"/>
              <a:pPr/>
              <a:t>43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2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44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4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45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60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46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0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47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9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48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99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49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7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50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89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51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3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5477D-7E92-4169-ADB9-30FFFCC9D4E4}" type="slidenum">
              <a:rPr lang="en-US"/>
              <a:pPr/>
              <a:t>52</a:t>
            </a:fld>
            <a:endParaRPr lang="en-US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1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53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58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54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4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55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95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56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83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57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061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58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64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59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55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60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47E44-0709-46C3-84C0-5D25DDFEF731}" type="slidenum">
              <a:rPr lang="en-US"/>
              <a:pPr/>
              <a:t>7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0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61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533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62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63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371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64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59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65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8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66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98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67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03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68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974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B95E0-8AB4-4787-8C6D-F21881D8C0F3}" type="slidenum">
              <a:rPr lang="en-US"/>
              <a:pPr/>
              <a:t>69</a:t>
            </a:fld>
            <a:endParaRPr lang="en-US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92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9390F-2E0E-41E7-8C59-A0B8FD319779}" type="slidenum">
              <a:rPr lang="en-US"/>
              <a:pPr/>
              <a:t>70</a:t>
            </a:fld>
            <a:endParaRPr 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0740B-8578-4382-833D-478C1D4E6BDA}" type="slidenum">
              <a:rPr lang="en-US"/>
              <a:pPr/>
              <a:t>8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65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45590-6A01-459E-9531-AE8C80C86E52}" type="slidenum">
              <a:rPr lang="en-US"/>
              <a:pPr/>
              <a:t>71</a:t>
            </a:fld>
            <a:endParaRPr lang="en-US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1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0936C-EE46-4924-BF4A-0D42DEFA90A4}" type="slidenum">
              <a:rPr lang="en-US"/>
              <a:pPr/>
              <a:t>72</a:t>
            </a:fld>
            <a:endParaRPr lang="en-US"/>
          </a:p>
        </p:txBody>
      </p:sp>
      <p:sp>
        <p:nvSpPr>
          <p:cNvPr id="154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917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B63DB-83C1-4E86-9EBA-63B245E2DD0B}" type="slidenum">
              <a:rPr lang="en-US"/>
              <a:pPr/>
              <a:t>73</a:t>
            </a:fld>
            <a:endParaRPr lang="en-US"/>
          </a:p>
        </p:txBody>
      </p:sp>
      <p:sp>
        <p:nvSpPr>
          <p:cNvPr id="154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43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571904-0E16-45E6-A377-954514321522}" type="slidenum">
              <a:rPr lang="en-US"/>
              <a:pPr/>
              <a:t>74</a:t>
            </a:fld>
            <a:endParaRPr lang="en-US"/>
          </a:p>
        </p:txBody>
      </p:sp>
      <p:sp>
        <p:nvSpPr>
          <p:cNvPr id="154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67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68C49-0E67-4417-A1EF-13DD6F19B384}" type="slidenum">
              <a:rPr lang="en-US"/>
              <a:pPr/>
              <a:t>75</a:t>
            </a:fld>
            <a:endParaRPr lang="en-US"/>
          </a:p>
        </p:txBody>
      </p:sp>
      <p:sp>
        <p:nvSpPr>
          <p:cNvPr id="154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799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56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06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78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583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79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360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80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9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55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81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41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82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19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83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69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84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7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85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472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42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10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6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34.xml"/><Relationship Id="rId7" Type="http://schemas.openxmlformats.org/officeDocument/2006/relationships/oleObject" Target="../embeddings/oleObject3.bin"/><Relationship Id="rId2" Type="http://schemas.openxmlformats.org/officeDocument/2006/relationships/tags" Target="../tags/tag33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57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56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.v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image" Target="../media/image10.wmf"/><Relationship Id="rId4" Type="http://schemas.openxmlformats.org/officeDocument/2006/relationships/tags" Target="../tags/tag66.xml"/><Relationship Id="rId9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7.vml"/><Relationship Id="rId6" Type="http://schemas.openxmlformats.org/officeDocument/2006/relationships/tags" Target="../tags/tag73.xml"/><Relationship Id="rId11" Type="http://schemas.openxmlformats.org/officeDocument/2006/relationships/image" Target="../media/image10.wmf"/><Relationship Id="rId5" Type="http://schemas.openxmlformats.org/officeDocument/2006/relationships/tags" Target="../tags/tag72.xml"/><Relationship Id="rId10" Type="http://schemas.openxmlformats.org/officeDocument/2006/relationships/oleObject" Target="../embeddings/oleObject7.bin"/><Relationship Id="rId4" Type="http://schemas.openxmlformats.org/officeDocument/2006/relationships/tags" Target="../tags/tag71.xml"/><Relationship Id="rId9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8.v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1.wmf"/><Relationship Id="rId4" Type="http://schemas.openxmlformats.org/officeDocument/2006/relationships/tags" Target="../tags/tag77.xml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9.vml"/><Relationship Id="rId6" Type="http://schemas.openxmlformats.org/officeDocument/2006/relationships/tags" Target="../tags/tag84.xml"/><Relationship Id="rId11" Type="http://schemas.openxmlformats.org/officeDocument/2006/relationships/image" Target="../media/image11.wmf"/><Relationship Id="rId5" Type="http://schemas.openxmlformats.org/officeDocument/2006/relationships/tags" Target="../tags/tag83.xml"/><Relationship Id="rId10" Type="http://schemas.openxmlformats.org/officeDocument/2006/relationships/oleObject" Target="../embeddings/oleObject9.bin"/><Relationship Id="rId4" Type="http://schemas.openxmlformats.org/officeDocument/2006/relationships/tags" Target="../tags/tag82.xml"/><Relationship Id="rId9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1.v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image" Target="../media/image13.emf"/><Relationship Id="rId4" Type="http://schemas.openxmlformats.org/officeDocument/2006/relationships/tags" Target="../tags/tag89.xml"/><Relationship Id="rId9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96.xml"/><Relationship Id="rId11" Type="http://schemas.openxmlformats.org/officeDocument/2006/relationships/image" Target="../media/image14.wmf"/><Relationship Id="rId5" Type="http://schemas.openxmlformats.org/officeDocument/2006/relationships/tags" Target="../tags/tag95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4.xml"/><Relationship Id="rId9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15.wmf"/><Relationship Id="rId2" Type="http://schemas.openxmlformats.org/officeDocument/2006/relationships/tags" Target="../tags/tag9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6.wmf"/><Relationship Id="rId2" Type="http://schemas.openxmlformats.org/officeDocument/2006/relationships/tags" Target="../tags/tag10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03.xml"/><Relationship Id="rId7" Type="http://schemas.openxmlformats.org/officeDocument/2006/relationships/image" Target="../media/image17.wmf"/><Relationship Id="rId2" Type="http://schemas.openxmlformats.org/officeDocument/2006/relationships/tags" Target="../tags/tag10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0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1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20.emf"/><Relationship Id="rId4" Type="http://schemas.openxmlformats.org/officeDocument/2006/relationships/tags" Target="../tags/tag119.xml"/><Relationship Id="rId9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openxmlformats.org/officeDocument/2006/relationships/image" Target="../media/image21.wmf"/><Relationship Id="rId4" Type="http://schemas.openxmlformats.org/officeDocument/2006/relationships/tags" Target="../tags/tag124.xml"/><Relationship Id="rId9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3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43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5.wmf"/><Relationship Id="rId4" Type="http://schemas.openxmlformats.org/officeDocument/2006/relationships/tags" Target="../tags/tag148.xml"/><Relationship Id="rId9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78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83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88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3" Type="http://schemas.openxmlformats.org/officeDocument/2006/relationships/tags" Target="../tags/tag1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10" Type="http://schemas.openxmlformats.org/officeDocument/2006/relationships/image" Target="../media/image29.wmf"/><Relationship Id="rId4" Type="http://schemas.openxmlformats.org/officeDocument/2006/relationships/tags" Target="../tags/tag196.xml"/><Relationship Id="rId9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200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9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204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203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31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208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207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32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212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211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9" Type="http://schemas.openxmlformats.org/officeDocument/2006/relationships/image" Target="../media/image3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3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248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9" Type="http://schemas.openxmlformats.org/officeDocument/2006/relationships/image" Target="../media/image34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252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251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9" Type="http://schemas.openxmlformats.org/officeDocument/2006/relationships/image" Target="../media/image3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260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259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image" Target="../media/image36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264.xml"/><Relationship Id="rId7" Type="http://schemas.openxmlformats.org/officeDocument/2006/relationships/notesSlide" Target="../notesSlides/notesSlide74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9" Type="http://schemas.openxmlformats.org/officeDocument/2006/relationships/image" Target="../media/image37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38.wmf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image" Target="../media/image39.wmf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40.wmf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tags" Target="../tags/tag297.xml"/><Relationship Id="rId7" Type="http://schemas.openxmlformats.org/officeDocument/2006/relationships/image" Target="../media/image41.wmf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Hit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1250/2000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Miss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750/2000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0.375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 – Hit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62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6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78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[1 + 0.375(100)] cycles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38.5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936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28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7534319"/>
              </p:ext>
            </p:extLst>
          </p:nvPr>
        </p:nvGraphicFramePr>
        <p:xfrm>
          <a:off x="5425439" y="16764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2" name="VISIO" r:id="rId7" imgW="1209675" imgH="1247775" progId="Visio.Drawing.6">
                  <p:embed/>
                </p:oleObj>
              </mc:Choice>
              <mc:Fallback>
                <p:oleObj name="VISIO" r:id="rId7" imgW="1209675" imgH="124777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5439" y="16764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281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28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5240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Amdahl’s Law:</a:t>
            </a:r>
            <a:r>
              <a:rPr lang="en-US" sz="3000" dirty="0">
                <a:latin typeface="Times New Roman" pitchFamily="18" charset="0"/>
                <a:cs typeface="Arial" charset="0"/>
              </a:rPr>
              <a:t> the effort spent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increasing </a:t>
            </a:r>
            <a:r>
              <a:rPr lang="en-US" sz="3000" dirty="0">
                <a:latin typeface="Times New Roman" pitchFamily="18" charset="0"/>
                <a:cs typeface="Arial" charset="0"/>
              </a:rPr>
              <a:t>the performance of a subsystem is wasted unless the subsystem affects a large percentage of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overall </a:t>
            </a:r>
            <a:r>
              <a:rPr lang="en-US" sz="3000" dirty="0">
                <a:latin typeface="Times New Roman" pitchFamily="18" charset="0"/>
                <a:cs typeface="Arial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Co-founded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3 companies</a:t>
            </a:r>
            <a:r>
              <a:rPr lang="en-US" sz="3000" dirty="0">
                <a:latin typeface="Times New Roman" pitchFamily="18" charset="0"/>
                <a:cs typeface="Arial" charset="0"/>
              </a:rPr>
              <a:t>, including one called Amdahl Corporation in 1970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 Amdahl, 1922-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57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1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7620000" cy="4419600"/>
          </a:xfrm>
        </p:spPr>
        <p:txBody>
          <a:bodyPr/>
          <a:lstStyle/>
          <a:p>
            <a:r>
              <a:rPr lang="en-US" dirty="0" smtClean="0"/>
              <a:t>Highest </a:t>
            </a:r>
            <a:r>
              <a:rPr lang="en-US" dirty="0"/>
              <a:t>level in memory hierarchy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(typically ~ </a:t>
            </a:r>
            <a:r>
              <a:rPr lang="en-US" dirty="0" smtClean="0"/>
              <a:t>1 </a:t>
            </a:r>
            <a:r>
              <a:rPr lang="en-US" dirty="0"/>
              <a:t>cycle access time)</a:t>
            </a:r>
          </a:p>
          <a:p>
            <a:r>
              <a:rPr lang="en-US" dirty="0"/>
              <a:t>Ideally supplies most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processor</a:t>
            </a:r>
            <a:endParaRPr lang="en-US" dirty="0"/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4039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39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9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51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 smtClean="0"/>
              <a:t>		</a:t>
            </a:r>
            <a:r>
              <a:rPr lang="en-US" sz="2000" b="1" dirty="0" smtClean="0">
                <a:solidFill>
                  <a:schemeClr val="accent1"/>
                </a:solidFill>
              </a:rPr>
              <a:t>Focus </a:t>
            </a:r>
            <a:r>
              <a:rPr lang="en-US" sz="2000" b="1" dirty="0">
                <a:solidFill>
                  <a:schemeClr val="accent1"/>
                </a:solidFill>
              </a:rPr>
              <a:t>on data loads, but stores follow same principles</a:t>
            </a:r>
          </a:p>
        </p:txBody>
      </p:sp>
      <p:sp>
        <p:nvSpPr>
          <p:cNvPr id="1400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Design Questions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80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5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Ideally, cache anticipates </a:t>
            </a:r>
            <a:r>
              <a:rPr lang="en-US" dirty="0" smtClean="0"/>
              <a:t>needed data and puts </a:t>
            </a:r>
            <a:r>
              <a:rPr lang="en-US" dirty="0"/>
              <a:t>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 smtClean="0"/>
              <a:t>Use </a:t>
            </a:r>
            <a:r>
              <a:rPr lang="en-US" dirty="0"/>
              <a:t>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</a:t>
            </a:r>
            <a:r>
              <a:rPr lang="en-US" dirty="0" smtClean="0"/>
              <a:t>cache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13629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29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29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data is held in the cache?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3614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data bytes </a:t>
            </a:r>
            <a:r>
              <a:rPr lang="en-US" dirty="0" smtClean="0"/>
              <a:t>in cache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  <p:sp>
        <p:nvSpPr>
          <p:cNvPr id="14049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Terminology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74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</a:t>
            </a:r>
            <a:r>
              <a:rPr lang="en-US" dirty="0" smtClean="0"/>
              <a:t># of </a:t>
            </a:r>
            <a:r>
              <a:rPr lang="en-US" dirty="0"/>
              <a:t>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</a:t>
            </a:r>
            <a:r>
              <a:rPr lang="en-US" sz="3200" dirty="0" smtClean="0"/>
              <a:t>in 1 </a:t>
            </a:r>
            <a:r>
              <a:rPr lang="en-US" sz="3200" dirty="0"/>
              <a:t>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is data found?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43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b="1" i="1" dirty="0" smtClean="0"/>
              <a:t>C</a:t>
            </a:r>
            <a:r>
              <a:rPr lang="en-US" b="1" dirty="0" smtClean="0"/>
              <a:t> = 8</a:t>
            </a:r>
            <a:r>
              <a:rPr lang="en-US" dirty="0" smtClean="0"/>
              <a:t> words (capacity)</a:t>
            </a:r>
            <a:endParaRPr lang="en-US" dirty="0"/>
          </a:p>
          <a:p>
            <a:r>
              <a:rPr lang="en-US" b="1" i="1" dirty="0" smtClean="0"/>
              <a:t>b</a:t>
            </a:r>
            <a:r>
              <a:rPr lang="en-US" b="1" dirty="0" smtClean="0"/>
              <a:t> = 1</a:t>
            </a:r>
            <a:r>
              <a:rPr lang="en-US" dirty="0" smtClean="0"/>
              <a:t> word (block size)</a:t>
            </a:r>
            <a:endParaRPr lang="en-US" dirty="0"/>
          </a:p>
          <a:p>
            <a:r>
              <a:rPr lang="en-US" dirty="0" smtClean="0"/>
              <a:t>So, </a:t>
            </a:r>
            <a:r>
              <a:rPr lang="en-US" b="1" i="1" dirty="0" smtClean="0"/>
              <a:t>B</a:t>
            </a:r>
            <a:r>
              <a:rPr lang="en-US" b="1" dirty="0" smtClean="0"/>
              <a:t> = 8 </a:t>
            </a:r>
            <a:r>
              <a:rPr lang="en-US" dirty="0" smtClean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accent1"/>
                </a:solidFill>
              </a:rPr>
              <a:t>    Ridiculously small, but will illustrate organizations</a:t>
            </a:r>
            <a:endParaRPr lang="en-US" sz="2600" b="1" dirty="0">
              <a:solidFill>
                <a:schemeClr val="accent1"/>
              </a:solidFill>
            </a:endParaRP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Cache Parameters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56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99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251379"/>
              </p:ext>
            </p:extLst>
          </p:nvPr>
        </p:nvGraphicFramePr>
        <p:xfrm>
          <a:off x="1066800" y="1050925"/>
          <a:ext cx="7924800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6" name="VISIO" r:id="rId8" imgW="3743280" imgH="2634840" progId="Visio.Drawing.6">
                  <p:embed/>
                </p:oleObj>
              </mc:Choice>
              <mc:Fallback>
                <p:oleObj name="VISIO" r:id="rId8" imgW="3743280" imgH="26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50925"/>
                        <a:ext cx="7924800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49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49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49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9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602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241041"/>
              </p:ext>
            </p:extLst>
          </p:nvPr>
        </p:nvGraphicFramePr>
        <p:xfrm>
          <a:off x="1295400" y="10668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60" name="VISIO" r:id="rId8" imgW="3000240" imgH="2396880" progId="Visio.Drawing.6">
                  <p:embed/>
                </p:oleObj>
              </mc:Choice>
              <mc:Fallback>
                <p:oleObj name="VISIO" r:id="rId8" imgW="3000240" imgH="2396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60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53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00580900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7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= 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169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726209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6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698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55626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40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6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0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0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40800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24400" y="58674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606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0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1522447"/>
              </p:ext>
            </p:extLst>
          </p:nvPr>
        </p:nvGraphicFramePr>
        <p:xfrm>
          <a:off x="859699" y="1143001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0" name="VISIO" r:id="rId5" imgW="3700440" imgH="2487600" progId="Visio.Drawing.6">
                  <p:embed/>
                </p:oleObj>
              </mc:Choice>
              <mc:Fallback>
                <p:oleObj name="VISIO" r:id="rId5" imgW="3700440" imgH="2487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99" y="1143001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-Way Set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03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41395440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44"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0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60675817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7" name="VISIO" r:id="rId10" imgW="2571840" imgH="834840" progId="Visio.Drawing.6">
                  <p:embed/>
                </p:oleObj>
              </mc:Choice>
              <mc:Fallback>
                <p:oleObj name="VISIO" r:id="rId10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5961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30480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Associativity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76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14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686613"/>
              </p:ext>
            </p:extLst>
          </p:nvPr>
        </p:nvGraphicFramePr>
        <p:xfrm>
          <a:off x="685800" y="2828306"/>
          <a:ext cx="8458200" cy="4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2" name="VISIO" r:id="rId6" imgW="5155920" imgH="302040" progId="Visio.Drawing.6">
                  <p:embed/>
                </p:oleObj>
              </mc:Choice>
              <mc:Fallback>
                <p:oleObj name="VISIO" r:id="rId6" imgW="5155920" imgH="30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28306"/>
                        <a:ext cx="8458200" cy="4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14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Fully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941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4" name="VISIO" r:id="rId8" imgW="2217960" imgH="829800" progId="Visio.Drawing.6">
                  <p:embed/>
                </p:oleObj>
              </mc:Choice>
              <mc:Fallback>
                <p:oleObj name="VISIO" r:id="rId8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5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6962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Increase block size:</a:t>
            </a:r>
          </a:p>
          <a:p>
            <a:pPr lvl="1"/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/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/>
            <a:r>
              <a:rPr lang="en-US" sz="2600" dirty="0"/>
              <a:t>Direct mapped (1 block per set)</a:t>
            </a:r>
          </a:p>
          <a:p>
            <a:pPr lvl="1"/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</a:t>
            </a:r>
            <a:r>
              <a:rPr lang="en-US" sz="2600" b="1" dirty="0" smtClean="0"/>
              <a:t>2</a:t>
            </a:r>
            <a:r>
              <a:rPr lang="en-US" sz="2600" dirty="0" smtClean="0"/>
              <a:t> (</a:t>
            </a:r>
            <a:r>
              <a:rPr lang="en-US" sz="2600" i="1" dirty="0" smtClean="0"/>
              <a:t>C</a:t>
            </a:r>
            <a:r>
              <a:rPr lang="en-US" sz="2600" dirty="0" smtClean="0"/>
              <a:t>/</a:t>
            </a:r>
            <a:r>
              <a:rPr lang="en-US" sz="2600" i="1" dirty="0" smtClean="0"/>
              <a:t>b</a:t>
            </a:r>
            <a:r>
              <a:rPr lang="en-US" sz="2600" dirty="0" smtClean="0"/>
              <a:t> </a:t>
            </a:r>
            <a:r>
              <a:rPr lang="en-US" sz="2600" dirty="0"/>
              <a:t>= 8/4 = </a:t>
            </a:r>
            <a:r>
              <a:rPr lang="en-US" sz="2600" dirty="0" smtClean="0"/>
              <a:t>2)</a:t>
            </a:r>
            <a:endParaRPr lang="en-US" sz="2600" dirty="0"/>
          </a:p>
        </p:txBody>
      </p:sp>
      <p:graphicFrame>
        <p:nvGraphicFramePr>
          <p:cNvPr id="1372171" name="Object 11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3978373"/>
              </p:ext>
            </p:extLst>
          </p:nvPr>
        </p:nvGraphicFramePr>
        <p:xfrm>
          <a:off x="1219200" y="3352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6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Spatial Locality?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66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7382297"/>
              </p:ext>
            </p:extLst>
          </p:nvPr>
        </p:nvGraphicFramePr>
        <p:xfrm>
          <a:off x="1219200" y="2971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00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971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1312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219200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with Larger Block Size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74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1412102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366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1210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53374726"/>
              </p:ext>
            </p:extLst>
          </p:nvPr>
        </p:nvGraphicFramePr>
        <p:xfrm>
          <a:off x="1600200" y="3603625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8"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03625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41210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6820" y="24765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47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5562600" cy="4953000"/>
          </a:xfrm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</a:t>
            </a:r>
            <a:r>
              <a:rPr lang="en-US" sz="2400" dirty="0" smtClean="0"/>
              <a:t>sets</a:t>
            </a:r>
            <a:r>
              <a:rPr lang="en-US" sz="2400" dirty="0"/>
              <a:t>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910247"/>
              </p:ext>
            </p:extLst>
          </p:nvPr>
        </p:nvGraphicFramePr>
        <p:xfrm>
          <a:off x="914400" y="335280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/>
                <a:gridCol w="2514600"/>
                <a:gridCol w="22860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78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Cache is too small to hold all data of interest at </a:t>
            </a:r>
            <a:r>
              <a:rPr lang="en-US" sz="2400" dirty="0" smtClean="0"/>
              <a:t>once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dirty="0" smtClean="0"/>
              <a:t>cache full: program accesses </a:t>
            </a:r>
            <a:r>
              <a:rPr lang="en-US" sz="2400" dirty="0"/>
              <a:t>data </a:t>
            </a:r>
            <a:r>
              <a:rPr lang="en-US" sz="2400" dirty="0" smtClean="0"/>
              <a:t>X &amp; evicts </a:t>
            </a:r>
            <a:r>
              <a:rPr lang="en-US" sz="2400" dirty="0"/>
              <a:t>data </a:t>
            </a:r>
            <a:r>
              <a:rPr lang="en-US" sz="2400" dirty="0" smtClean="0"/>
              <a:t>Y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>
                <a:solidFill>
                  <a:schemeClr val="accent1"/>
                </a:solidFill>
              </a:rPr>
              <a:t>Capacity miss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when </a:t>
            </a:r>
            <a:r>
              <a:rPr lang="en-US" sz="2400" dirty="0"/>
              <a:t>access Y again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How </a:t>
            </a:r>
            <a:r>
              <a:rPr lang="en-US" sz="2400" dirty="0"/>
              <a:t>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</a:t>
            </a:r>
            <a:r>
              <a:rPr lang="en-US" sz="2400" dirty="0" smtClean="0"/>
              <a:t>evicted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Capacity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83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</a:t>
            </a:r>
            <a:r>
              <a:rPr lang="en-US" dirty="0" smtClean="0"/>
              <a:t>accessed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chemeClr val="accent1"/>
                </a:solidFill>
              </a:rPr>
              <a:t>Miss penalty: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time it takes to retrieve a block </a:t>
            </a:r>
            <a:r>
              <a:rPr lang="en-US" sz="2600" dirty="0" smtClean="0"/>
              <a:t>from lower </a:t>
            </a:r>
            <a:r>
              <a:rPr lang="en-US" sz="2600" dirty="0"/>
              <a:t>level of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889600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6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564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6749827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2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32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7" name="Rectangle 7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90600" y="1295400"/>
            <a:ext cx="8153400" cy="4953000"/>
          </a:xfrm>
          <a:noFill/>
          <a:ln/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</a:t>
            </a:r>
            <a:r>
              <a:rPr lang="en-US" sz="2600" dirty="0" smtClean="0"/>
              <a:t>locality)</a:t>
            </a:r>
            <a:endParaRPr lang="en-US" sz="2600" dirty="0"/>
          </a:p>
          <a:p>
            <a:r>
              <a:rPr lang="en-US" sz="3000" b="1" dirty="0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</a:t>
            </a:r>
            <a:r>
              <a:rPr lang="en-US" sz="2600" dirty="0" smtClean="0"/>
              <a:t>address</a:t>
            </a:r>
            <a:endParaRPr lang="en-US" sz="2600" dirty="0"/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</p:txBody>
      </p:sp>
      <p:sp>
        <p:nvSpPr>
          <p:cNvPr id="1377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7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7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17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Times New Roman" pitchFamily="18" charset="0"/>
                <a:cs typeface="Arial" charset="0"/>
              </a:rPr>
              <a:t>In prior chapters, assumed access memory in 1 </a:t>
            </a:r>
            <a:r>
              <a:rPr lang="en-US" sz="2600" dirty="0">
                <a:latin typeface="Times New Roman" pitchFamily="18" charset="0"/>
                <a:cs typeface="Arial" charset="0"/>
              </a:rPr>
              <a:t>clock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cycle – but hasn’t </a:t>
            </a:r>
            <a:r>
              <a:rPr lang="en-US" sz="2600" dirty="0">
                <a:latin typeface="Times New Roman" pitchFamily="18" charset="0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79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2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22362"/>
            <a:ext cx="6324600" cy="5049838"/>
          </a:xfrm>
          <a:noFill/>
          <a:ln/>
        </p:spPr>
      </p:pic>
      <p:sp>
        <p:nvSpPr>
          <p:cNvPr id="15636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9906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15636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19200" y="62484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</a:t>
            </a:r>
            <a:r>
              <a:rPr lang="en-US" sz="1200" b="1" i="1" dirty="0" smtClean="0">
                <a:latin typeface="Times New Roman" pitchFamily="18" charset="0"/>
                <a:cs typeface="Arial" charset="0"/>
              </a:rPr>
              <a:t>Approach, </a:t>
            </a:r>
            <a:r>
              <a:rPr lang="en-US" sz="1200" b="1" dirty="0" smtClean="0">
                <a:latin typeface="Times New Roman" pitchFamily="18" charset="0"/>
                <a:cs typeface="Arial" charset="0"/>
              </a:rPr>
              <a:t>2011</a:t>
            </a:r>
            <a:endParaRPr lang="en-US" sz="12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396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700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219200"/>
            <a:ext cx="7010400" cy="4116388"/>
          </a:xfrm>
          <a:noFill/>
          <a:ln/>
        </p:spPr>
      </p:pic>
      <p:sp>
        <p:nvSpPr>
          <p:cNvPr id="15657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548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398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</a:t>
            </a:r>
            <a:r>
              <a:rPr lang="en-US" dirty="0" smtClean="0"/>
              <a:t>memory </a:t>
            </a:r>
            <a:r>
              <a:rPr lang="en-US" dirty="0"/>
              <a:t>hierarchy to multiple levels of caches</a:t>
            </a:r>
          </a:p>
          <a:p>
            <a:r>
              <a:rPr lang="en-US" dirty="0"/>
              <a:t>Level 1: small and fast (e.g. 16 KB, 1 cycle)</a:t>
            </a:r>
          </a:p>
          <a:p>
            <a:r>
              <a:rPr lang="en-US" dirty="0"/>
              <a:t>Level 2: larger and slower (e.g. 256 KB, 2-6 cycles)</a:t>
            </a:r>
          </a:p>
          <a:p>
            <a:r>
              <a:rPr lang="en-US" dirty="0" smtClean="0"/>
              <a:t>Most modern PCs have L1, L2, and L3 cache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870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83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858167"/>
              </p:ext>
            </p:extLst>
          </p:nvPr>
        </p:nvGraphicFramePr>
        <p:xfrm>
          <a:off x="1676400" y="1295400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0" name="VISIO" r:id="rId8" imgW="4143146" imgH="3628949" progId="Visio.Drawing.6">
                  <p:embed/>
                </p:oleObj>
              </mc:Choice>
              <mc:Fallback>
                <p:oleObj name="VISIO" r:id="rId8" imgW="4143146" imgH="36289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83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83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83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9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3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3600" y="48768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drive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5" name="VISIO" r:id="rId8" imgW="4752720" imgH="1752120" progId="Visio.Drawing.6">
                  <p:embed/>
                </p:oleObj>
              </mc:Choice>
              <mc:Fallback>
                <p:oleObj name="VISIO" r:id="rId8" imgW="4752720" imgH="175212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8" name="VISIO" r:id="rId9" imgW="6543720" imgH="4466520" progId="Visio.Drawing.6">
                  <p:embed/>
                </p:oleObj>
              </mc:Choice>
              <mc:Fallback>
                <p:oleObj name="VISIO" r:id="rId9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73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81200" y="57150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33994" y="1143000"/>
            <a:ext cx="7905206" cy="4525963"/>
          </a:xfrm>
        </p:spPr>
        <p:txBody>
          <a:bodyPr>
            <a:noAutofit/>
          </a:bodyPr>
          <a:lstStyle/>
          <a:p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/>
            <a:r>
              <a:rPr lang="en-US" sz="2200" dirty="0" smtClean="0"/>
              <a:t>Programs use virtual addresses</a:t>
            </a:r>
          </a:p>
          <a:p>
            <a:pPr lvl="1"/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/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r>
              <a:rPr lang="en-US" sz="2800" b="1" dirty="0" smtClean="0"/>
              <a:t>Memory Protection</a:t>
            </a:r>
          </a:p>
          <a:p>
            <a:pPr lvl="1"/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/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/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/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4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859680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5344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Use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hierarchy </a:t>
            </a:r>
            <a:r>
              <a:rPr lang="en-US" sz="3200" dirty="0">
                <a:latin typeface="Times New Roman" pitchFamily="18" charset="0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But </a:t>
            </a:r>
            <a:r>
              <a:rPr lang="en-US" sz="32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can only choose two!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388337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4953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00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3034" y="1295400"/>
            <a:ext cx="7772400" cy="47244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</p:txBody>
      </p:sp>
      <p:sp>
        <p:nvSpPr>
          <p:cNvPr id="145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10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1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837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1430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3062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3063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533400" y="1524000"/>
            <a:ext cx="4267200" cy="1219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chemeClr val="accent1"/>
                </a:solidFill>
              </a:rPr>
              <a:t>0x247C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4086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0x247C?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01337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5236804"/>
              </p:ext>
            </p:extLst>
          </p:nvPr>
        </p:nvGraphicFramePr>
        <p:xfrm>
          <a:off x="2600325" y="1066800"/>
          <a:ext cx="456247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2" name="VISIO" r:id="rId9" imgW="2678760" imgH="3220560" progId="Visio.Drawing.6">
                  <p:embed/>
                </p:oleObj>
              </mc:Choice>
              <mc:Fallback>
                <p:oleObj name="VISIO" r:id="rId9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066800"/>
                        <a:ext cx="456247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8166" y="28956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8180799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6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274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1" name="VISIO" r:id="rId7" imgW="4752720" imgH="1752120" progId="Visio.Drawing.6">
                  <p:embed/>
                </p:oleObj>
              </mc:Choice>
              <mc:Fallback>
                <p:oleObj name="VISIO" r:id="rId7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7852742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5183256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40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VPN </a:t>
            </a:r>
            <a:r>
              <a:rPr lang="en-US" sz="2400" dirty="0">
                <a:latin typeface="Times New Roman" pitchFamily="18" charset="0"/>
                <a:cs typeface="Arial" charset="0"/>
              </a:rPr>
              <a:t>5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=&gt;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9874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9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3686302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88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is invalid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Virtual </a:t>
            </a:r>
            <a:r>
              <a:rPr lang="en-US" sz="2400" dirty="0">
                <a:latin typeface="Times New Roman" pitchFamily="18" charset="0"/>
                <a:cs typeface="Arial" charset="0"/>
              </a:rPr>
              <a:t>page must be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into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memory from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9566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4359722"/>
              </p:ext>
            </p:extLst>
          </p:nvPr>
        </p:nvGraphicFramePr>
        <p:xfrm>
          <a:off x="990600" y="1295400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2" name="VISIO" r:id="rId8" imgW="4011120" imgH="2529720" progId="Visio.Drawing.6">
                  <p:embed/>
                </p:oleObj>
              </mc:Choice>
              <mc:Fallback>
                <p:oleObj name="VISIO" r:id="rId8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Page </a:t>
            </a:r>
            <a:r>
              <a:rPr lang="en-US" b="1" dirty="0">
                <a:solidFill>
                  <a:schemeClr val="accent1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6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77724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Processor accesses I/O </a:t>
            </a:r>
            <a:r>
              <a:rPr lang="en-US" dirty="0" smtClean="0"/>
              <a:t>devices </a:t>
            </a:r>
            <a:r>
              <a:rPr lang="en-US" dirty="0"/>
              <a:t>just like memory</a:t>
            </a:r>
            <a:r>
              <a:rPr lang="en-US" dirty="0" smtClean="0"/>
              <a:t> </a:t>
            </a:r>
            <a:r>
              <a:rPr lang="en-US" dirty="0"/>
              <a:t>(like keyboards, monitors, printers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</a:t>
            </a:r>
            <a:r>
              <a:rPr lang="en-US" dirty="0" smtClean="0"/>
              <a:t>read/written </a:t>
            </a:r>
            <a:r>
              <a:rPr lang="en-US" dirty="0"/>
              <a:t>to I/O device instead of memory</a:t>
            </a:r>
          </a:p>
          <a:p>
            <a:r>
              <a:rPr lang="en-US" dirty="0"/>
              <a:t>A portion of the address space dedicated to I/O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86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12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9906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Exploit locality to make memory accesses fast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time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space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Locality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6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953000"/>
          </a:xfrm>
          <a:noFill/>
          <a:ln/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</p:txBody>
      </p:sp>
      <p:sp>
        <p:nvSpPr>
          <p:cNvPr id="1433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3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3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5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61670"/>
              </p:ext>
            </p:extLst>
          </p:nvPr>
        </p:nvGraphicFramePr>
        <p:xfrm>
          <a:off x="1143000" y="1414463"/>
          <a:ext cx="74326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6" name="VISIO" r:id="rId8" imgW="2370600" imgH="914040" progId="Visio.Drawing.6">
                  <p:embed/>
                </p:oleObj>
              </mc:Choice>
              <mc:Fallback>
                <p:oleObj name="VISIO" r:id="rId8" imgW="2370600" imgH="914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14463"/>
                        <a:ext cx="74326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2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2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2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Memory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09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3808293"/>
              </p:ext>
            </p:extLst>
          </p:nvPr>
        </p:nvGraphicFramePr>
        <p:xfrm>
          <a:off x="1371600" y="1066800"/>
          <a:ext cx="67056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0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7056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96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663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0783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</a:t>
            </a:r>
            <a:r>
              <a:rPr lang="en-US" b="1" dirty="0" smtClean="0">
                <a:solidFill>
                  <a:schemeClr val="accent1"/>
                </a:solidFill>
              </a:rPr>
              <a:t>value </a:t>
            </a:r>
            <a:r>
              <a:rPr lang="en-US" b="1" dirty="0">
                <a:solidFill>
                  <a:schemeClr val="accent1"/>
                </a:solidFill>
              </a:rPr>
              <a:t>from I/O Device 1 and place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</p:txBody>
      </p:sp>
      <p:sp>
        <p:nvSpPr>
          <p:cNvPr id="1350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0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06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8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0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34633" name="Object 9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3959943"/>
              </p:ext>
            </p:extLst>
          </p:nvPr>
        </p:nvGraphicFramePr>
        <p:xfrm>
          <a:off x="2667000" y="1824038"/>
          <a:ext cx="59436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5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24038"/>
                        <a:ext cx="59436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2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462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11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0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</a:t>
            </a:r>
            <a:r>
              <a:rPr lang="en-US" sz="2400" b="1" dirty="0" smtClean="0">
                <a:solidFill>
                  <a:schemeClr val="accent1"/>
                </a:solidFill>
              </a:rPr>
              <a:t>place </a:t>
            </a:r>
            <a:r>
              <a:rPr lang="en-US" sz="2400" b="1" dirty="0">
                <a:solidFill>
                  <a:schemeClr val="accent1"/>
                </a:solidFill>
              </a:rPr>
              <a:t>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</p:txBody>
      </p:sp>
      <p:graphicFrame>
        <p:nvGraphicFramePr>
          <p:cNvPr id="1437704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45079346"/>
              </p:ext>
            </p:extLst>
          </p:nvPr>
        </p:nvGraphicFramePr>
        <p:xfrm>
          <a:off x="2514600" y="1709738"/>
          <a:ext cx="617220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9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09738"/>
                        <a:ext cx="6172200" cy="446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69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7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29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Embedded I/O Systems</a:t>
            </a:r>
          </a:p>
          <a:p>
            <a:pPr lvl="1"/>
            <a:r>
              <a:rPr lang="en-US" dirty="0" smtClean="0"/>
              <a:t>Toasters, LEDs, etc.</a:t>
            </a:r>
          </a:p>
          <a:p>
            <a:r>
              <a:rPr lang="en-US" dirty="0" smtClean="0"/>
              <a:t>PC I/O Systems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Input/Output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(I/O)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4529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microcontroller: PIC32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32-bit MIPS processor</a:t>
            </a:r>
          </a:p>
          <a:p>
            <a:pPr lvl="1"/>
            <a:r>
              <a:rPr lang="en-US" dirty="0" smtClean="0"/>
              <a:t>low-level peripherals include:</a:t>
            </a:r>
          </a:p>
          <a:p>
            <a:pPr lvl="2"/>
            <a:r>
              <a:rPr lang="en-US" dirty="0" smtClean="0"/>
              <a:t>serial ports</a:t>
            </a:r>
          </a:p>
          <a:p>
            <a:pPr lvl="2"/>
            <a:r>
              <a:rPr lang="en-US" dirty="0" smtClean="0"/>
              <a:t>timers</a:t>
            </a:r>
          </a:p>
          <a:p>
            <a:pPr lvl="2"/>
            <a:r>
              <a:rPr lang="en-US" dirty="0" smtClean="0"/>
              <a:t>A/D converters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Embedded I/O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96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 Code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&lt;p3xxxx.h&gt;</a:t>
            </a:r>
          </a:p>
          <a:p>
            <a:pPr marL="0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switches;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TRISD = 0xFF00;      // RD[7:0] outputs 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// RD[11:8] inputs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read &amp; mask switches, RD[11:8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switches = (PORTD &gt;&gt; 8) &amp; 0xF;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PORTD = switches;  // display on LEDs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95" y="1066800"/>
            <a:ext cx="2445105" cy="5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3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serial protocols</a:t>
            </a:r>
          </a:p>
          <a:p>
            <a:pPr lvl="1"/>
            <a:r>
              <a:rPr lang="en-US" b="1" dirty="0" smtClean="0"/>
              <a:t>SPI:</a:t>
            </a:r>
            <a:r>
              <a:rPr lang="en-US" dirty="0" smtClean="0"/>
              <a:t> Serial Peripheral Interface</a:t>
            </a:r>
          </a:p>
          <a:p>
            <a:pPr lvl="1"/>
            <a:r>
              <a:rPr lang="en-US" b="1" dirty="0" smtClean="0"/>
              <a:t>UART:</a:t>
            </a:r>
            <a:r>
              <a:rPr lang="en-US" dirty="0" smtClean="0"/>
              <a:t> Universal Asynchronous Receiver/Transmitter</a:t>
            </a:r>
          </a:p>
          <a:p>
            <a:pPr lvl="1"/>
            <a:r>
              <a:rPr lang="en-US" dirty="0" smtClean="0"/>
              <a:t>Also: I</a:t>
            </a:r>
            <a:r>
              <a:rPr lang="en-US" baseline="30000" dirty="0" smtClean="0"/>
              <a:t>2</a:t>
            </a:r>
            <a:r>
              <a:rPr lang="en-US" dirty="0" smtClean="0"/>
              <a:t>C, USB, Ethernet, etc.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Serial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85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09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Hit: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Miss: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Hit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hits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Miss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misses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Average memory access time (AMAT):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average time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dirty="0">
                <a:latin typeface="Times New Roman" pitchFamily="18" charset="0"/>
                <a:cs typeface="Arial" charset="0"/>
              </a:rPr>
              <a:t>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MR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VM</a:t>
            </a:r>
            <a:r>
              <a:rPr lang="en-US" sz="2600" dirty="0">
                <a:latin typeface="Times New Roman" pitchFamily="18" charset="0"/>
                <a:cs typeface="Arial" charset="0"/>
              </a:rPr>
              <a:t>)]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04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SPI: Serial Peripheral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6254"/>
            <a:ext cx="6851803" cy="3690746"/>
          </a:xfrm>
          <a:prstGeom prst="rect">
            <a:avLst/>
          </a:prstGeom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1577181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Master initiates communication to slave by sending pulses on SCK</a:t>
            </a:r>
          </a:p>
          <a:p>
            <a:r>
              <a:rPr lang="en-US" dirty="0" smtClean="0"/>
              <a:t>Master sends SDO (Serial Data Out) to slave,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</a:p>
          <a:p>
            <a:r>
              <a:rPr lang="en-US" dirty="0" smtClean="0"/>
              <a:t>Slave may send data (SDI) to master,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0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UART: Universal Asynchronous Rx/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Tx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70839"/>
            <a:ext cx="7772400" cy="164416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2743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smtClean="0"/>
              <a:t>Configuration:</a:t>
            </a:r>
          </a:p>
          <a:p>
            <a:pPr lvl="1"/>
            <a:r>
              <a:rPr lang="en-US" sz="2700" dirty="0" smtClean="0"/>
              <a:t>start bit (0), 7-8 data bits, parity bit (optional), 1+ stop bits (1)</a:t>
            </a:r>
          </a:p>
          <a:p>
            <a:pPr lvl="1"/>
            <a:r>
              <a:rPr lang="en-US" sz="2700" dirty="0" smtClean="0"/>
              <a:t>data rate: 300, 1200, 2400, 9600, …115200 baud</a:t>
            </a:r>
          </a:p>
          <a:p>
            <a:r>
              <a:rPr lang="en-US" sz="3800" dirty="0"/>
              <a:t>L</a:t>
            </a:r>
            <a:r>
              <a:rPr lang="en-US" sz="3800" dirty="0" smtClean="0"/>
              <a:t>ine idles HIGH (1)	</a:t>
            </a:r>
          </a:p>
          <a:p>
            <a:r>
              <a:rPr lang="en-US" sz="3800" dirty="0" smtClean="0"/>
              <a:t>Common configuration: </a:t>
            </a:r>
          </a:p>
          <a:p>
            <a:pPr lvl="1"/>
            <a:r>
              <a:rPr lang="en-US" sz="2700" dirty="0" smtClean="0"/>
              <a:t>8 data bits, no parity, 1 stop bit, 9600 baud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43338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5082382"/>
          </a:xfrm>
          <a:noFill/>
          <a:ln/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Create specified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/us of delay using built-in timer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include &lt;P32xxxx.h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micros)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(micros &gt; 1000) {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avoid timer overflow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(1000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(micros-1000);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else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if (micros &gt; 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TMR1 = 0;      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 timer to 0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T1CONbits.ON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1;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turn timer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PR1 = (micros-6)*20;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20 clocks per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microsecond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      // Function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has overhead of ~6 us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IFS0bits.T1IF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clear overflow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while (!IFS0bits.T1IF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wait until overflow flag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 while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--)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(1000); // repeatedly delay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                                     // until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done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Timers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43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Needed to interface with outside world</a:t>
            </a:r>
          </a:p>
          <a:p>
            <a:r>
              <a:rPr lang="en-US" b="1" dirty="0" smtClean="0"/>
              <a:t>Analog input:</a:t>
            </a:r>
            <a:r>
              <a:rPr lang="en-US" dirty="0" smtClean="0"/>
              <a:t> Analog-to-digital (A/D) conversion </a:t>
            </a:r>
          </a:p>
          <a:p>
            <a:pPr lvl="1"/>
            <a:r>
              <a:rPr lang="en-US" dirty="0" smtClean="0"/>
              <a:t>Often included in microcontroller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-bit: converts analog input from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-</a:t>
            </a:r>
            <a:r>
              <a:rPr lang="en-US" dirty="0" smtClean="0"/>
              <a:t>-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i="1" baseline="-25000" dirty="0" smtClean="0"/>
              <a:t>+</a:t>
            </a:r>
            <a:r>
              <a:rPr lang="en-US" dirty="0" smtClean="0"/>
              <a:t> to 0-2</a:t>
            </a:r>
            <a:r>
              <a:rPr lang="en-US" i="1" baseline="30000" dirty="0" smtClean="0"/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b="1" dirty="0" smtClean="0"/>
              <a:t>Analog </a:t>
            </a:r>
            <a:r>
              <a:rPr lang="en-US" b="1" dirty="0"/>
              <a:t>o</a:t>
            </a:r>
            <a:r>
              <a:rPr lang="en-US" b="1" dirty="0" smtClean="0"/>
              <a:t>utput: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Digital-to-analog (D/A) conversion</a:t>
            </a:r>
          </a:p>
          <a:p>
            <a:pPr lvl="2"/>
            <a:r>
              <a:rPr lang="en-US" dirty="0" smtClean="0"/>
              <a:t>Typically need external chip (e.g., AD558 or LTC1257)</a:t>
            </a:r>
          </a:p>
          <a:p>
            <a:pPr lvl="2"/>
            <a:r>
              <a:rPr lang="en-US" i="1" dirty="0"/>
              <a:t>N</a:t>
            </a:r>
            <a:r>
              <a:rPr lang="en-US" dirty="0"/>
              <a:t>-bit: converts </a:t>
            </a:r>
            <a:r>
              <a:rPr lang="en-US" dirty="0" smtClean="0"/>
              <a:t>digital signal </a:t>
            </a:r>
            <a:r>
              <a:rPr lang="en-US" dirty="0"/>
              <a:t>from 0-2</a:t>
            </a:r>
            <a:r>
              <a:rPr lang="en-US" i="1" baseline="30000" dirty="0"/>
              <a:t>N</a:t>
            </a:r>
            <a:r>
              <a:rPr lang="en-US" baseline="30000" dirty="0"/>
              <a:t>-1 </a:t>
            </a:r>
            <a:r>
              <a:rPr lang="en-US" baseline="30000" dirty="0" smtClean="0"/>
              <a:t> </a:t>
            </a:r>
            <a:r>
              <a:rPr lang="en-US" dirty="0" smtClean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 smtClean="0"/>
              <a:t>+</a:t>
            </a:r>
            <a:endParaRPr lang="en-US" b="1" dirty="0"/>
          </a:p>
          <a:p>
            <a:pPr lvl="1"/>
            <a:r>
              <a:rPr lang="en-US" dirty="0" smtClean="0"/>
              <a:t>Pulse-width modulation</a:t>
            </a:r>
          </a:p>
          <a:p>
            <a:pPr lvl="2"/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Analog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77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Pulse-Width Modulation (PWM)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4674" name="Picture 2" descr="C:\HARRIS\DDCA_2E\Figures_All_6Aug2012\ImageBank-9780123944245\08\f08-47-9780123944245.e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656"/>
            <a:ext cx="7696200" cy="14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5" name="Picture 3" descr="C:\HARRIS\DDCA_2E\Figures_All_6Aug2012\ImageBank-9780123944245\08\f08-48-9780123944245.e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Average value proportional to duty cycle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Add high-pass filter on output to deliver average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4499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Microcontroller Peripherals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Examples</a:t>
            </a:r>
          </a:p>
          <a:p>
            <a:pPr lvl="1"/>
            <a:r>
              <a:rPr lang="en-US" sz="2600" dirty="0" smtClean="0"/>
              <a:t>Character LCD</a:t>
            </a:r>
          </a:p>
          <a:p>
            <a:pPr lvl="1"/>
            <a:r>
              <a:rPr lang="en-US" sz="2600" dirty="0" smtClean="0"/>
              <a:t>VGA monitor</a:t>
            </a:r>
          </a:p>
          <a:p>
            <a:pPr lvl="1"/>
            <a:r>
              <a:rPr lang="en-US" sz="2600" dirty="0" smtClean="0"/>
              <a:t>Bluetooth wireless</a:t>
            </a:r>
          </a:p>
          <a:p>
            <a:pPr lvl="1"/>
            <a:r>
              <a:rPr lang="en-US" sz="2600" dirty="0" smtClean="0"/>
              <a:t>Motors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22540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USB: Universal Serial Bus</a:t>
            </a:r>
          </a:p>
          <a:p>
            <a:pPr lvl="1"/>
            <a:r>
              <a:rPr lang="en-US" sz="2600" dirty="0" smtClean="0"/>
              <a:t>USB 1.0 released in 1996</a:t>
            </a:r>
          </a:p>
          <a:p>
            <a:pPr lvl="1"/>
            <a:r>
              <a:rPr lang="en-US" sz="2600" dirty="0" smtClean="0"/>
              <a:t>standardized cables/software for peripherals</a:t>
            </a:r>
          </a:p>
          <a:p>
            <a:r>
              <a:rPr lang="en-US" dirty="0" smtClean="0"/>
              <a:t>PCI/</a:t>
            </a:r>
            <a:r>
              <a:rPr lang="en-US" dirty="0" err="1" smtClean="0"/>
              <a:t>PCIe</a:t>
            </a:r>
            <a:r>
              <a:rPr lang="en-US" dirty="0" smtClean="0"/>
              <a:t>: Peripheral Component Interconnect/PCI Express</a:t>
            </a:r>
          </a:p>
          <a:p>
            <a:pPr lvl="1"/>
            <a:r>
              <a:rPr lang="en-US" sz="2600" dirty="0" smtClean="0"/>
              <a:t>developed by Intel, widespread around 1994</a:t>
            </a:r>
          </a:p>
          <a:p>
            <a:pPr lvl="1"/>
            <a:r>
              <a:rPr lang="en-US" sz="2600" dirty="0" smtClean="0"/>
              <a:t>32-bit parallel bus</a:t>
            </a:r>
          </a:p>
          <a:p>
            <a:pPr lvl="1"/>
            <a:r>
              <a:rPr lang="en-US" sz="2600" dirty="0" smtClean="0"/>
              <a:t>used for expansion cards (i.e., sound cards, video cards, etc.)</a:t>
            </a:r>
          </a:p>
          <a:p>
            <a:r>
              <a:rPr lang="en-US" dirty="0" smtClean="0"/>
              <a:t>DDR: double-data rate memory</a:t>
            </a:r>
          </a:p>
        </p:txBody>
      </p:sp>
    </p:spTree>
    <p:extLst>
      <p:ext uri="{BB962C8B-B14F-4D97-AF65-F5344CB8AC3E}">
        <p14:creationId xmlns:p14="http://schemas.microsoft.com/office/powerpoint/2010/main" val="2573994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TCP/IP: Transmission Control Protocol and Internet Protocol</a:t>
            </a:r>
          </a:p>
          <a:p>
            <a:pPr lvl="1"/>
            <a:r>
              <a:rPr lang="en-US" sz="2600" dirty="0" smtClean="0"/>
              <a:t>physical connection: </a:t>
            </a:r>
            <a:r>
              <a:rPr lang="en-US" sz="2600" dirty="0"/>
              <a:t>E</a:t>
            </a:r>
            <a:r>
              <a:rPr lang="en-US" sz="2600" dirty="0" smtClean="0"/>
              <a:t>thernet cable or Wi-Fi</a:t>
            </a:r>
          </a:p>
          <a:p>
            <a:r>
              <a:rPr lang="en-US" dirty="0" smtClean="0"/>
              <a:t>SATA: hard drive interface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(sensors, actuators, microcontrollers, etc.)</a:t>
            </a:r>
          </a:p>
          <a:p>
            <a:pPr lvl="1"/>
            <a:r>
              <a:rPr lang="en-US" sz="2600" dirty="0" smtClean="0"/>
              <a:t>Data Acquisition Systems (DAQs) </a:t>
            </a:r>
          </a:p>
          <a:p>
            <a:pPr lvl="1"/>
            <a:r>
              <a:rPr lang="en-US" sz="2600" dirty="0" smtClean="0"/>
              <a:t>USB Links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647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317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9366</TotalTime>
  <Words>2629</Words>
  <Application>Microsoft Office PowerPoint</Application>
  <PresentationFormat>화면 슬라이드 쇼(4:3)</PresentationFormat>
  <Paragraphs>710</Paragraphs>
  <Slides>87</Slides>
  <Notes>86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Arial</vt:lpstr>
      <vt:lpstr>Calibri</vt:lpstr>
      <vt:lpstr>Courier New</vt:lpstr>
      <vt:lpstr>Times New Roman</vt:lpstr>
      <vt:lpstr>Office Theme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Registered User</cp:lastModifiedBy>
  <cp:revision>123</cp:revision>
  <dcterms:created xsi:type="dcterms:W3CDTF">2012-08-07T04:56:47Z</dcterms:created>
  <dcterms:modified xsi:type="dcterms:W3CDTF">2018-09-03T03:04:08Z</dcterms:modified>
</cp:coreProperties>
</file>